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7" r:id="rId2"/>
    <p:sldId id="260" r:id="rId3"/>
    <p:sldId id="264" r:id="rId4"/>
    <p:sldId id="262" r:id="rId5"/>
    <p:sldId id="263" r:id="rId6"/>
  </p:sldIdLst>
  <p:sldSz cx="12192000" cy="6858000"/>
  <p:notesSz cx="6858000" cy="9144000"/>
  <p:embeddedFontLst>
    <p:embeddedFont>
      <p:font typeface="Akrobat" pitchFamily="2" charset="0"/>
      <p:regular r:id="rId7"/>
    </p:embeddedFont>
    <p:embeddedFont>
      <p:font typeface="Akrobat Black" pitchFamily="2" charset="0"/>
      <p:bold r:id="rId8"/>
    </p:embeddedFont>
    <p:embeddedFont>
      <p:font typeface="Akrobat Bold" pitchFamily="2" charset="0"/>
      <p:bold r:id="rId9"/>
    </p:embeddedFont>
    <p:embeddedFont>
      <p:font typeface="Akrobat Light" pitchFamily="2" charset="0"/>
      <p:regular r:id="rId10"/>
    </p:embeddedFont>
    <p:embeddedFont>
      <p:font typeface="Akrobat SemiBold" pitchFamily="2" charset="0"/>
      <p:regular r:id="rId11"/>
      <p:bold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  <p:embeddedFont>
      <p:font typeface="Roboto Light" panose="020F0302020204030204" pitchFamily="34" charset="0"/>
      <p:regular r:id="rId19"/>
      <p: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9" userDrawn="1">
          <p15:clr>
            <a:srgbClr val="A4A3A4"/>
          </p15:clr>
        </p15:guide>
        <p15:guide id="2" pos="597" userDrawn="1">
          <p15:clr>
            <a:srgbClr val="A4A3A4"/>
          </p15:clr>
        </p15:guide>
        <p15:guide id="3" pos="5382" userDrawn="1">
          <p15:clr>
            <a:srgbClr val="A4A3A4"/>
          </p15:clr>
        </p15:guide>
        <p15:guide id="4" orient="horz" pos="799" userDrawn="1">
          <p15:clr>
            <a:srgbClr val="A4A3A4"/>
          </p15:clr>
        </p15:guide>
        <p15:guide id="5" pos="325" userDrawn="1">
          <p15:clr>
            <a:srgbClr val="A4A3A4"/>
          </p15:clr>
        </p15:guide>
        <p15:guide id="6" orient="horz" pos="3399" userDrawn="1">
          <p15:clr>
            <a:srgbClr val="A4A3A4"/>
          </p15:clr>
        </p15:guide>
        <p15:guide id="7" pos="1528" userDrawn="1">
          <p15:clr>
            <a:srgbClr val="A4A3A4"/>
          </p15:clr>
        </p15:guide>
        <p15:guide id="8" pos="7287" userDrawn="1">
          <p15:clr>
            <a:srgbClr val="A4A3A4"/>
          </p15:clr>
        </p15:guide>
        <p15:guide id="9" orient="horz" pos="10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howGuides="1">
      <p:cViewPr varScale="1">
        <p:scale>
          <a:sx n="117" d="100"/>
          <a:sy n="117" d="100"/>
        </p:scale>
        <p:origin x="808" y="168"/>
      </p:cViewPr>
      <p:guideLst>
        <p:guide orient="horz" pos="709"/>
        <p:guide pos="597"/>
        <p:guide pos="5382"/>
        <p:guide orient="horz" pos="799"/>
        <p:guide pos="325"/>
        <p:guide orient="horz" pos="3399"/>
        <p:guide pos="1528"/>
        <p:guide pos="7287"/>
        <p:guide orient="horz" pos="10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theme" Target="theme/theme1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009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611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69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84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542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380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74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26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647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272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56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AB9C6-100C-49B2-920A-1E8B4E47E5BE}" type="datetimeFigureOut">
              <a:rPr lang="ru-RU" smtClean="0"/>
              <a:t>14.03.2023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4FDF-9D09-469F-B768-5F5E064217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85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hyperlink" Target="https://goo.su/jeHMZAX" TargetMode="External"/><Relationship Id="rId2" Type="http://schemas.openxmlformats.org/officeDocument/2006/relationships/hyperlink" Target="https://prof.asurso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oo.su/k2Ktb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hyperlink" Target="https://goo.su/VPP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spect="1"/>
          </p:cNvSpPr>
          <p:nvPr/>
        </p:nvSpPr>
        <p:spPr>
          <a:xfrm>
            <a:off x="115824" y="118872"/>
            <a:ext cx="11960352" cy="662025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47738" y="1125538"/>
            <a:ext cx="10620375" cy="3642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ru-RU" sz="3200" dirty="0">
                <a:solidFill>
                  <a:srgbClr val="002060"/>
                </a:solidFill>
                <a:latin typeface="Akrobat Bold" panose="00000800000000000000" pitchFamily="50" charset="-52"/>
              </a:rPr>
              <a:t>ВНЕДРЕНИЕ ПРОГРАММ ПРОФОРИЕНТАЦИОННЫХ КАНИКУЛЯРНЫХ СМЕН (В ТОМ ЧИСЛЕ ИНКЛЮЗИВНЫХ) ДЛЯ ОБУЧАЮЩИХСЯ ОБЩЕОБРАЗОВАТЕЛЬНЫХ ОРГАНИЗАЦИЙ НА БАЗЕ </a:t>
            </a:r>
            <a:br>
              <a:rPr lang="ru-RU" sz="3200" dirty="0">
                <a:solidFill>
                  <a:srgbClr val="002060"/>
                </a:solidFill>
                <a:latin typeface="Akrobat Bold" panose="00000800000000000000" pitchFamily="50" charset="-52"/>
              </a:rPr>
            </a:br>
            <a:r>
              <a:rPr lang="ru-RU" sz="3200" dirty="0">
                <a:solidFill>
                  <a:srgbClr val="002060"/>
                </a:solidFill>
                <a:latin typeface="Akrobat Bold" panose="00000800000000000000" pitchFamily="50" charset="-52"/>
              </a:rPr>
              <a:t>ПРОФЕССИОНАЛЬНЫХ ОБРАЗОВАТЕЛЬНЫХ ОРГАНИЗАЦИЙ </a:t>
            </a:r>
            <a:br>
              <a:rPr lang="ru-RU" sz="3200" dirty="0">
                <a:solidFill>
                  <a:srgbClr val="002060"/>
                </a:solidFill>
                <a:latin typeface="Akrobat Bold" panose="00000800000000000000" pitchFamily="50" charset="-52"/>
              </a:rPr>
            </a:br>
            <a:r>
              <a:rPr lang="ru-RU" sz="3200" dirty="0">
                <a:solidFill>
                  <a:srgbClr val="002060"/>
                </a:solidFill>
                <a:latin typeface="Akrobat Bold" panose="00000800000000000000" pitchFamily="50" charset="-52"/>
              </a:rPr>
              <a:t>САМАРСКОЙ ОБЛАСТИ 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7856433" y="5308017"/>
            <a:ext cx="4146885" cy="13429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 err="1">
                <a:solidFill>
                  <a:srgbClr val="002060"/>
                </a:solidFill>
                <a:latin typeface="Akrobat Light" panose="00000500000000000000" pitchFamily="50" charset="-52"/>
              </a:rPr>
              <a:t>Нисман</a:t>
            </a:r>
            <a:r>
              <a:rPr lang="ru-RU" sz="2200" dirty="0">
                <a:solidFill>
                  <a:srgbClr val="002060"/>
                </a:solidFill>
                <a:latin typeface="Akrobat Light" panose="00000500000000000000" pitchFamily="50" charset="-52"/>
              </a:rPr>
              <a:t> Ольга Юрьевна, директор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200" dirty="0">
                <a:solidFill>
                  <a:srgbClr val="002060"/>
                </a:solidFill>
                <a:latin typeface="Akrobat Light" panose="00000500000000000000" pitchFamily="50" charset="-52"/>
              </a:rPr>
              <a:t>ЦПО Самарской области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>
              <a:solidFill>
                <a:srgbClr val="002060"/>
              </a:solidFill>
              <a:latin typeface="Akrobat Light" panose="00000500000000000000" pitchFamily="50" charset="-52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900" dirty="0">
                <a:solidFill>
                  <a:srgbClr val="002060"/>
                </a:solidFill>
                <a:latin typeface="Akrobat Light" panose="00000500000000000000" pitchFamily="50" charset="-52"/>
              </a:rPr>
              <a:t>Контакты:  nisman@cposo.ru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900" dirty="0">
                <a:solidFill>
                  <a:srgbClr val="002060"/>
                </a:solidFill>
                <a:latin typeface="Akrobat Light" panose="00000500000000000000" pitchFamily="50" charset="-52"/>
              </a:rPr>
              <a:t>8 (846) 332 20 80;  89276052558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200" dirty="0">
              <a:solidFill>
                <a:srgbClr val="002060"/>
              </a:solidFill>
              <a:latin typeface="Akrobat Light" panose="00000500000000000000" pitchFamily="50" charset="-52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947738" y="5463303"/>
            <a:ext cx="4297122" cy="1342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000" dirty="0">
                <a:solidFill>
                  <a:srgbClr val="002060"/>
                </a:solidFill>
                <a:latin typeface="Akrobat Light" panose="00000500000000000000" pitchFamily="50" charset="-52"/>
              </a:rPr>
              <a:t>15 марта 2023 года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400" b="1" dirty="0">
              <a:solidFill>
                <a:srgbClr val="002060"/>
              </a:solidFill>
              <a:latin typeface="Akrobat Light" panose="00000500000000000000" pitchFamily="50" charset="-52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062990" y="5950023"/>
            <a:ext cx="1889188" cy="0"/>
          </a:xfrm>
          <a:prstGeom prst="lin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963051" y="5948003"/>
            <a:ext cx="1889188" cy="0"/>
          </a:xfrm>
          <a:prstGeom prst="line">
            <a:avLst/>
          </a:prstGeom>
          <a:ln w="95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23392" y="128530"/>
            <a:ext cx="11233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ctr"/>
            <a:r>
              <a:rPr lang="ru-RU" spc="50" dirty="0">
                <a:solidFill>
                  <a:srgbClr val="002060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Министерство образования и науки Самарской области</a:t>
            </a:r>
          </a:p>
          <a:p>
            <a:pPr marL="342900" algn="ctr"/>
            <a:r>
              <a:rPr lang="ru-RU" spc="50" dirty="0">
                <a:solidFill>
                  <a:srgbClr val="002060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Calibri" panose="020F0502020204030204" pitchFamily="34" charset="0"/>
              </a:rPr>
              <a:t>Центр профессионального образования Самарской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458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spect="1"/>
          </p:cNvSpPr>
          <p:nvPr/>
        </p:nvSpPr>
        <p:spPr>
          <a:xfrm>
            <a:off x="115824" y="118872"/>
            <a:ext cx="11960352" cy="662025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07564" y="480107"/>
            <a:ext cx="8659915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80000"/>
              </a:lnSpc>
            </a:pPr>
            <a:r>
              <a:rPr lang="ru-RU" sz="2800" dirty="0">
                <a:solidFill>
                  <a:srgbClr val="002060"/>
                </a:solidFill>
                <a:latin typeface="Akrobat SemiBold" panose="00000700000000000000" pitchFamily="50" charset="-52"/>
                <a:ea typeface="+mj-ea"/>
                <a:cs typeface="+mj-cs"/>
              </a:rPr>
              <a:t>Основания проведения</a:t>
            </a:r>
            <a:br>
              <a:rPr lang="ru-RU" sz="2800" dirty="0">
                <a:solidFill>
                  <a:srgbClr val="002060"/>
                </a:solidFill>
                <a:latin typeface="Akrobat SemiBold" panose="00000700000000000000" pitchFamily="50" charset="-52"/>
                <a:ea typeface="+mj-ea"/>
                <a:cs typeface="+mj-cs"/>
              </a:rPr>
            </a:br>
            <a:r>
              <a:rPr lang="ru-RU" sz="2800" dirty="0">
                <a:solidFill>
                  <a:srgbClr val="002060"/>
                </a:solidFill>
                <a:latin typeface="Akrobat SemiBold" panose="00000700000000000000" pitchFamily="50" charset="-52"/>
                <a:ea typeface="+mj-ea"/>
                <a:cs typeface="+mj-cs"/>
              </a:rPr>
              <a:t>профориентационных каникулярных смен (ПКС)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15938" y="1268413"/>
            <a:ext cx="8027987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850797" y="5697083"/>
            <a:ext cx="112253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krobat Light" panose="00000500000000000000" pitchFamily="50" charset="-52"/>
              </a:rPr>
              <a:t>Письмо министерства образования и науки Самарской области от 17.10.2022 года № МО/1358-ту </a:t>
            </a:r>
          </a:p>
          <a:p>
            <a:r>
              <a:rPr lang="ru-RU" dirty="0">
                <a:latin typeface="Akrobat Light" panose="00000500000000000000" pitchFamily="50" charset="-52"/>
              </a:rPr>
              <a:t>«О внедрении профориентационных каникулярных смен для школьников на базе профессиональных образовательных организаций»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50797" y="3416865"/>
            <a:ext cx="112341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ru-RU" dirty="0">
                <a:latin typeface="Akrobat Light" panose="00000500000000000000" pitchFamily="50" charset="-52"/>
              </a:rPr>
              <a:t>Межведомственный комплексный план мероприятий по повышению доступности среднего профессионального и высшего образования для инвалидов и лиц с ограниченными возможностями здоровья, в том числе профориентации и занятости указанных лиц (Утв. Заместителем Председателя Правительства РФ Т.А. Голиковой от 21.12.2021 № 14000п-П8), п. 1.4.5.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24" y="1564780"/>
            <a:ext cx="400889" cy="4093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3450372"/>
            <a:ext cx="409356" cy="4093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285" y="5733292"/>
            <a:ext cx="409356" cy="409356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842016" y="1531045"/>
            <a:ext cx="112341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ru-RU" dirty="0">
                <a:latin typeface="Akrobat Light" panose="00000500000000000000" pitchFamily="50" charset="-52"/>
              </a:rPr>
              <a:t>Перечень поручений Президента Российской Федерации от 24.09.2021 № Пр-1808ГС п.6, подпункт а «Организовать</a:t>
            </a:r>
            <a:br>
              <a:rPr lang="ru-RU" dirty="0">
                <a:latin typeface="Akrobat Light" panose="00000500000000000000" pitchFamily="50" charset="-52"/>
              </a:rPr>
            </a:br>
            <a:r>
              <a:rPr lang="ru-RU" dirty="0">
                <a:latin typeface="Akrobat Light" panose="00000500000000000000" pitchFamily="50" charset="-52"/>
              </a:rPr>
              <a:t> на системной основе проведение профориентационных мероприятий для обучающихся … с привлечением ресурсов профессиональных образовательных организаций и предприятий с целью обеспечения раннего и осознанного выбора обучающимися будущей образовательной и профессиональной траектории с учетом приоритетных и перспективных направлений развития экономики и социальной сферы региона» </a:t>
            </a:r>
            <a:br>
              <a:rPr lang="ru-RU" dirty="0">
                <a:latin typeface="Akrobat Light" panose="00000500000000000000" pitchFamily="50" charset="-52"/>
              </a:rPr>
            </a:br>
            <a:r>
              <a:rPr lang="ru-RU" dirty="0">
                <a:latin typeface="Akrobat Light" panose="00000500000000000000" pitchFamily="50" charset="-52"/>
              </a:rPr>
              <a:t>(</a:t>
            </a:r>
            <a:r>
              <a:rPr lang="ru-RU" i="1" dirty="0">
                <a:latin typeface="Akrobat Light" panose="00000500000000000000" pitchFamily="50" charset="-52"/>
              </a:rPr>
              <a:t>отчет Главе государства 2 раза в год)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850797" y="4559257"/>
            <a:ext cx="112253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400"/>
              </a:spcBef>
            </a:pPr>
            <a:r>
              <a:rPr lang="ru-RU" dirty="0">
                <a:latin typeface="Akrobat Light" panose="00000500000000000000" pitchFamily="50" charset="-52"/>
              </a:rPr>
              <a:t>Поручение министра образования и науки Самарской области В.А. Акопьяна по итогам августовской конференции работников образования Самарской области от 29.08.2022 года: п. 29 «Разработать и внедрить программы профориентационных каникулярных смен для школьников в профессиональных образовательных организациях»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05" y="4643209"/>
            <a:ext cx="400575" cy="40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172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spect="1"/>
          </p:cNvSpPr>
          <p:nvPr/>
        </p:nvSpPr>
        <p:spPr>
          <a:xfrm>
            <a:off x="115824" y="118872"/>
            <a:ext cx="11960352" cy="662025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07564" y="480107"/>
            <a:ext cx="10117561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80000"/>
              </a:lnSpc>
            </a:pPr>
            <a:r>
              <a:rPr lang="ru-RU" sz="2800" dirty="0">
                <a:solidFill>
                  <a:srgbClr val="002060"/>
                </a:solidFill>
                <a:latin typeface="Akrobat SemiBold" panose="00000700000000000000" pitchFamily="50" charset="-52"/>
                <a:ea typeface="+mj-ea"/>
                <a:cs typeface="+mj-cs"/>
              </a:rPr>
              <a:t>ПКС. Осенние каникулы, 2022 год</a:t>
            </a:r>
            <a:br>
              <a:rPr lang="ru-RU" sz="2800" dirty="0">
                <a:solidFill>
                  <a:srgbClr val="002060"/>
                </a:solidFill>
                <a:latin typeface="Akrobat SemiBold" panose="00000700000000000000" pitchFamily="50" charset="-52"/>
                <a:ea typeface="+mj-ea"/>
                <a:cs typeface="+mj-cs"/>
              </a:rPr>
            </a:br>
            <a:r>
              <a:rPr lang="ru-RU" sz="2800" dirty="0">
                <a:latin typeface="Akrobat SemiBold" panose="00000700000000000000" pitchFamily="50" charset="-52"/>
                <a:ea typeface="+mj-ea"/>
                <a:cs typeface="+mj-cs"/>
              </a:rPr>
              <a:t>АПРОБАЦИЯ 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15938" y="1268413"/>
            <a:ext cx="8027987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07564" y="1361152"/>
            <a:ext cx="1573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002060"/>
                </a:solidFill>
                <a:latin typeface="Akrobat Black" panose="00000A00000000000000" pitchFamily="50" charset="-52"/>
              </a:rPr>
              <a:t>165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07564" y="3076151"/>
            <a:ext cx="1573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002060"/>
                </a:solidFill>
                <a:latin typeface="Akrobat Black" panose="00000A00000000000000" pitchFamily="50" charset="-52"/>
              </a:rPr>
              <a:t>115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07564" y="4818986"/>
            <a:ext cx="1573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002060"/>
                </a:solidFill>
                <a:latin typeface="Akrobat Black" panose="00000A00000000000000" pitchFamily="50" charset="-52"/>
              </a:rPr>
              <a:t>38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6760" y="2319092"/>
            <a:ext cx="4763078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/>
              <a:t>проведено </a:t>
            </a:r>
            <a:br>
              <a:rPr lang="ru-RU" dirty="0"/>
            </a:br>
            <a:r>
              <a:rPr lang="ru-RU" dirty="0">
                <a:solidFill>
                  <a:srgbClr val="002060"/>
                </a:solidFill>
              </a:rPr>
              <a:t>профориентационных каникулярных смен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7564" y="4050987"/>
            <a:ext cx="5078836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/>
              <a:t>реализовано </a:t>
            </a:r>
            <a:r>
              <a:rPr lang="ru-RU" dirty="0">
                <a:solidFill>
                  <a:srgbClr val="002060"/>
                </a:solidFill>
              </a:rPr>
              <a:t>программ</a:t>
            </a:r>
            <a:br>
              <a:rPr lang="ru-RU" dirty="0"/>
            </a:br>
            <a:r>
              <a:rPr lang="ru-RU" dirty="0"/>
              <a:t>профориентационных каникулярных смен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07564" y="5813897"/>
            <a:ext cx="4657597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/>
              <a:t>реализовано </a:t>
            </a:r>
            <a:r>
              <a:rPr lang="ru-RU" dirty="0">
                <a:solidFill>
                  <a:srgbClr val="002060"/>
                </a:solidFill>
              </a:rPr>
              <a:t>программ</a:t>
            </a:r>
            <a:r>
              <a:rPr lang="ru-RU" dirty="0"/>
              <a:t>  </a:t>
            </a:r>
            <a:br>
              <a:rPr lang="ru-RU" dirty="0"/>
            </a:br>
            <a:r>
              <a:rPr lang="ru-RU" dirty="0"/>
              <a:t>профориентационных каникулярных смен</a:t>
            </a:r>
            <a:br>
              <a:rPr lang="ru-RU" dirty="0"/>
            </a:br>
            <a:r>
              <a:rPr lang="ru-RU" dirty="0">
                <a:solidFill>
                  <a:srgbClr val="002060"/>
                </a:solidFill>
              </a:rPr>
              <a:t>для обучающихся с ОВЗ и инвалидностью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704827" y="3070031"/>
            <a:ext cx="1926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002060"/>
                </a:solidFill>
                <a:latin typeface="Akrobat Black" panose="00000A00000000000000" pitchFamily="50" charset="-52"/>
              </a:rPr>
              <a:t>3017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717184" y="4051448"/>
            <a:ext cx="5231779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школьников </a:t>
            </a:r>
            <a:br>
              <a:rPr lang="ru-RU" dirty="0"/>
            </a:br>
            <a:r>
              <a:rPr lang="ru-RU" dirty="0"/>
              <a:t>приняли участие в профориентационных каникулярных сменах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680839" y="1361374"/>
            <a:ext cx="1573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002060"/>
                </a:solidFill>
                <a:latin typeface="Akrobat Black" panose="00000A00000000000000" pitchFamily="50" charset="-52"/>
              </a:rPr>
              <a:t>194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17909" y="2312366"/>
            <a:ext cx="4971621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школы </a:t>
            </a:r>
            <a:br>
              <a:rPr lang="ru-RU" dirty="0"/>
            </a:br>
            <a:r>
              <a:rPr lang="ru-RU" dirty="0"/>
              <a:t>приняли участие в профориентационных каникулярных сменах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747541" y="4827373"/>
            <a:ext cx="1573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solidFill>
                  <a:srgbClr val="002060"/>
                </a:solidFill>
                <a:latin typeface="Akrobat Black" panose="00000A00000000000000" pitchFamily="50" charset="-52"/>
              </a:rPr>
              <a:t>72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10471" y="5794546"/>
            <a:ext cx="5231779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rgbClr val="002060"/>
                </a:solidFill>
              </a:rPr>
              <a:t>школьника с ОВЗ и инвалидностью</a:t>
            </a:r>
            <a:br>
              <a:rPr lang="ru-RU" dirty="0"/>
            </a:br>
            <a:r>
              <a:rPr lang="ru-RU" dirty="0"/>
              <a:t>приняли участие </a:t>
            </a:r>
            <a:br>
              <a:rPr lang="ru-RU" dirty="0"/>
            </a:br>
            <a:r>
              <a:rPr lang="ru-RU" dirty="0"/>
              <a:t>в профориентационных каникулярных сменах</a:t>
            </a:r>
          </a:p>
        </p:txBody>
      </p:sp>
    </p:spTree>
    <p:extLst>
      <p:ext uri="{BB962C8B-B14F-4D97-AF65-F5344CB8AC3E}">
        <p14:creationId xmlns:p14="http://schemas.microsoft.com/office/powerpoint/2010/main" val="1886680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spect="1"/>
          </p:cNvSpPr>
          <p:nvPr/>
        </p:nvSpPr>
        <p:spPr>
          <a:xfrm>
            <a:off x="115824" y="118872"/>
            <a:ext cx="11960352" cy="662025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07564" y="480107"/>
            <a:ext cx="10117561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80000"/>
              </a:lnSpc>
            </a:pPr>
            <a:r>
              <a:rPr lang="ru-RU" sz="2800" dirty="0">
                <a:solidFill>
                  <a:srgbClr val="002060"/>
                </a:solidFill>
                <a:latin typeface="Akrobat SemiBold" panose="00000700000000000000" pitchFamily="50" charset="-52"/>
                <a:ea typeface="+mj-ea"/>
                <a:cs typeface="+mj-cs"/>
              </a:rPr>
              <a:t>ПКС. Весенние каникулы, 2023 год</a:t>
            </a:r>
          </a:p>
          <a:p>
            <a:pPr lvl="0">
              <a:lnSpc>
                <a:spcPct val="80000"/>
              </a:lnSpc>
            </a:pPr>
            <a:r>
              <a:rPr lang="ru-RU" sz="2800" b="1" dirty="0">
                <a:latin typeface="Akrobat SemiBold" panose="00000700000000000000" pitchFamily="50" charset="-52"/>
                <a:ea typeface="+mj-ea"/>
                <a:cs typeface="+mj-cs"/>
              </a:rPr>
              <a:t>ЗАДАЧИ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15938" y="1268413"/>
            <a:ext cx="8027987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7564" y="1325434"/>
            <a:ext cx="111605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rgbClr val="002060"/>
                </a:solidFill>
                <a:latin typeface="Akrobat Black" panose="00000A00000000000000" pitchFamily="50" charset="-52"/>
              </a:rPr>
              <a:t>ПРОФЕССИОНАЛЬНЫЕ ОБРАЗОВАТЕЛЬНЫЕ ОРГАНИЗАЦИИ: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60561" y="1674400"/>
            <a:ext cx="112156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dirty="0">
                <a:latin typeface="Akrobat" panose="00000600000000000000" pitchFamily="50" charset="-52"/>
              </a:rPr>
              <a:t>Запланировать ПКС, в том числе инклюзивные, разместить информацию о планируемых ПКС в АИС «ПрофВыбор». </a:t>
            </a:r>
            <a:br>
              <a:rPr lang="ru-RU" dirty="0">
                <a:latin typeface="Akrobat" panose="00000600000000000000" pitchFamily="50" charset="-52"/>
              </a:rPr>
            </a:br>
            <a:r>
              <a:rPr lang="ru-RU" dirty="0">
                <a:solidFill>
                  <a:srgbClr val="002060"/>
                </a:solidFill>
                <a:latin typeface="Akrobat" panose="00000600000000000000" pitchFamily="50" charset="-52"/>
              </a:rPr>
              <a:t>Срок – 16.03.2023.</a:t>
            </a:r>
            <a:endParaRPr lang="ru-RU" dirty="0">
              <a:latin typeface="Akrobat" panose="00000600000000000000" pitchFamily="50" charset="-52"/>
            </a:endParaRPr>
          </a:p>
          <a:p>
            <a:pPr marL="457200" indent="-457200">
              <a:buAutoNum type="arabicPeriod"/>
            </a:pPr>
            <a:r>
              <a:rPr lang="ru-RU" dirty="0">
                <a:latin typeface="Akrobat" panose="00000600000000000000" pitchFamily="50" charset="-52"/>
              </a:rPr>
              <a:t>Разработать программы ПКС, в том числе инклюзивных, в соответствии с методическими рекомендациями </a:t>
            </a:r>
            <a:br>
              <a:rPr lang="ru-RU" dirty="0">
                <a:latin typeface="Akrobat" panose="00000600000000000000" pitchFamily="50" charset="-52"/>
              </a:rPr>
            </a:br>
            <a:r>
              <a:rPr lang="ru-RU" dirty="0">
                <a:latin typeface="Akrobat" panose="00000600000000000000" pitchFamily="50" charset="-52"/>
              </a:rPr>
              <a:t>ЦПО Самарской области. </a:t>
            </a:r>
            <a:r>
              <a:rPr lang="ru-RU" dirty="0">
                <a:solidFill>
                  <a:srgbClr val="002060"/>
                </a:solidFill>
                <a:latin typeface="Akrobat" panose="00000600000000000000" pitchFamily="50" charset="-52"/>
              </a:rPr>
              <a:t>Срок – 22.03.2023.</a:t>
            </a:r>
          </a:p>
          <a:p>
            <a:pPr marL="457200" indent="-457200">
              <a:buAutoNum type="arabicPeriod"/>
            </a:pPr>
            <a:r>
              <a:rPr lang="ru-RU" dirty="0">
                <a:latin typeface="Akrobat" panose="00000600000000000000" pitchFamily="50" charset="-52"/>
              </a:rPr>
              <a:t>Обеспечить реализацию ПКС в период весенних каникул. </a:t>
            </a:r>
            <a:r>
              <a:rPr lang="ru-RU" dirty="0">
                <a:solidFill>
                  <a:srgbClr val="002060"/>
                </a:solidFill>
                <a:latin typeface="Akrobat" panose="00000600000000000000" pitchFamily="50" charset="-52"/>
              </a:rPr>
              <a:t>Срок – до окончания весенних каникул </a:t>
            </a:r>
            <a:br>
              <a:rPr lang="ru-RU" dirty="0">
                <a:solidFill>
                  <a:srgbClr val="002060"/>
                </a:solidFill>
                <a:latin typeface="Akrobat" panose="00000600000000000000" pitchFamily="50" charset="-52"/>
              </a:rPr>
            </a:br>
            <a:r>
              <a:rPr lang="ru-RU" dirty="0">
                <a:solidFill>
                  <a:srgbClr val="002060"/>
                </a:solidFill>
                <a:latin typeface="Akrobat" panose="00000600000000000000" pitchFamily="50" charset="-52"/>
              </a:rPr>
              <a:t>в общеобразовательных организациях образовательного округа.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7564" y="3537480"/>
            <a:ext cx="116686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rgbClr val="002060"/>
                </a:solidFill>
                <a:latin typeface="Akrobat Black" panose="00000A00000000000000" pitchFamily="50" charset="-52"/>
              </a:rPr>
              <a:t>ТЕРРИТОРИАЛЬНЫЕ УПРАВЛЕНИЯ МОиН СО, ДЕПАРТАМЕНТЫ ОБРАЗОВАНИЯ </a:t>
            </a:r>
            <a:r>
              <a:rPr lang="ru-RU" sz="2200" dirty="0" err="1">
                <a:solidFill>
                  <a:srgbClr val="002060"/>
                </a:solidFill>
                <a:latin typeface="Akrobat Black" panose="00000A00000000000000" pitchFamily="50" charset="-52"/>
              </a:rPr>
              <a:t>г.о</a:t>
            </a:r>
            <a:r>
              <a:rPr lang="ru-RU" sz="2200" dirty="0">
                <a:solidFill>
                  <a:srgbClr val="002060"/>
                </a:solidFill>
                <a:latin typeface="Akrobat Black" panose="00000A00000000000000" pitchFamily="50" charset="-52"/>
              </a:rPr>
              <a:t>. Самара, </a:t>
            </a:r>
            <a:r>
              <a:rPr lang="ru-RU" sz="2200" dirty="0" err="1">
                <a:solidFill>
                  <a:srgbClr val="002060"/>
                </a:solidFill>
                <a:latin typeface="Akrobat Black" panose="00000A00000000000000" pitchFamily="50" charset="-52"/>
              </a:rPr>
              <a:t>г.о</a:t>
            </a:r>
            <a:r>
              <a:rPr lang="ru-RU" sz="2200" dirty="0">
                <a:solidFill>
                  <a:srgbClr val="002060"/>
                </a:solidFill>
                <a:latin typeface="Akrobat Black" panose="00000A00000000000000" pitchFamily="50" charset="-52"/>
              </a:rPr>
              <a:t>. Тольятти: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60561" y="3886446"/>
            <a:ext cx="11215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dirty="0">
                <a:latin typeface="Akrobat" panose="00000600000000000000" pitchFamily="50" charset="-52"/>
              </a:rPr>
              <a:t>Определить перечень школ и количество обучающихся, принимающих участие в ПКС в период весенних каникул. </a:t>
            </a:r>
          </a:p>
          <a:p>
            <a:pPr marL="457200" indent="-457200">
              <a:buAutoNum type="arabicPeriod"/>
            </a:pPr>
            <a:r>
              <a:rPr lang="ru-RU" dirty="0">
                <a:latin typeface="Akrobat" panose="00000600000000000000" pitchFamily="50" charset="-52"/>
              </a:rPr>
              <a:t>Обеспечить участие обучающихся подведомственных общеобразовательных организаций в ПКС в период весенних каникул - </a:t>
            </a:r>
            <a:r>
              <a:rPr lang="ru-RU" dirty="0">
                <a:solidFill>
                  <a:srgbClr val="002060"/>
                </a:solidFill>
                <a:latin typeface="Akrobat" panose="00000600000000000000" pitchFamily="50" charset="-52"/>
              </a:rPr>
              <a:t>100% наполнение обучающимися запланированных групп</a:t>
            </a:r>
            <a:r>
              <a:rPr lang="ru-RU" dirty="0">
                <a:latin typeface="Akrobat" panose="00000600000000000000" pitchFamily="50" charset="-52"/>
              </a:rPr>
              <a:t>. </a:t>
            </a:r>
          </a:p>
          <a:p>
            <a:pPr marL="457200" indent="-457200">
              <a:buAutoNum type="arabicPeriod"/>
            </a:pPr>
            <a:r>
              <a:rPr lang="ru-RU" dirty="0">
                <a:latin typeface="Akrobat" panose="00000600000000000000" pitchFamily="50" charset="-52"/>
              </a:rPr>
              <a:t>Обеспечить участие государственных профессиональных образовательных  организаций (ПОО) образовательного округа в реализации ПКС - </a:t>
            </a:r>
            <a:r>
              <a:rPr lang="ru-RU" dirty="0">
                <a:solidFill>
                  <a:srgbClr val="002060"/>
                </a:solidFill>
                <a:latin typeface="Akrobat" panose="00000600000000000000" pitchFamily="50" charset="-52"/>
              </a:rPr>
              <a:t>100% ПОО округа реализовали минимум 1 программу ПКС</a:t>
            </a:r>
            <a:r>
              <a:rPr lang="ru-RU" dirty="0">
                <a:latin typeface="Akrobat" panose="00000600000000000000" pitchFamily="50" charset="-52"/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07565" y="5466832"/>
            <a:ext cx="111605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rgbClr val="002060"/>
                </a:solidFill>
                <a:latin typeface="Akrobat Black" panose="00000A00000000000000" pitchFamily="50" charset="-52"/>
              </a:rPr>
              <a:t>ОБЩЕОБРАЗОВАТЕЛЬНЫЕ ОРГАНИЗАЦИИ: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60562" y="5815798"/>
            <a:ext cx="112156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dirty="0">
                <a:latin typeface="Akrobat" panose="00000600000000000000" pitchFamily="50" charset="-52"/>
              </a:rPr>
              <a:t>Обеспечить участие обучающихся в ПКС в период весенних каникул, в объемах, определенных территориальными управлениями, Департаментами образования.</a:t>
            </a:r>
          </a:p>
          <a:p>
            <a:pPr marL="457200" indent="-457200">
              <a:buAutoNum type="arabicPeriod"/>
            </a:pPr>
            <a:r>
              <a:rPr lang="ru-RU" dirty="0">
                <a:latin typeface="Akrobat" panose="00000600000000000000" pitchFamily="50" charset="-52"/>
              </a:rPr>
              <a:t>Обеспечить сопровождение школьными педагогами обучающихся, принимающих участие в ПКС</a:t>
            </a:r>
          </a:p>
        </p:txBody>
      </p:sp>
    </p:spTree>
    <p:extLst>
      <p:ext uri="{BB962C8B-B14F-4D97-AF65-F5344CB8AC3E}">
        <p14:creationId xmlns:p14="http://schemas.microsoft.com/office/powerpoint/2010/main" val="3012365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spect="1"/>
          </p:cNvSpPr>
          <p:nvPr/>
        </p:nvSpPr>
        <p:spPr>
          <a:xfrm>
            <a:off x="115824" y="118872"/>
            <a:ext cx="11960352" cy="662025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07564" y="480107"/>
            <a:ext cx="10117561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80000"/>
              </a:lnSpc>
            </a:pPr>
            <a:r>
              <a:rPr lang="ru-RU" sz="2800" dirty="0">
                <a:solidFill>
                  <a:srgbClr val="002060"/>
                </a:solidFill>
                <a:latin typeface="Akrobat SemiBold" panose="00000700000000000000" pitchFamily="50" charset="-52"/>
                <a:ea typeface="+mj-ea"/>
                <a:cs typeface="+mj-cs"/>
              </a:rPr>
              <a:t>ПКС. Весенние каникулы, 2023 год</a:t>
            </a:r>
            <a:br>
              <a:rPr lang="ru-RU" sz="2800" dirty="0">
                <a:solidFill>
                  <a:srgbClr val="002060"/>
                </a:solidFill>
                <a:latin typeface="Akrobat SemiBold" panose="00000700000000000000" pitchFamily="50" charset="-52"/>
                <a:ea typeface="+mj-ea"/>
                <a:cs typeface="+mj-cs"/>
              </a:rPr>
            </a:br>
            <a:r>
              <a:rPr lang="ru-RU" sz="2800" dirty="0">
                <a:latin typeface="Akrobat SemiBold" panose="00000700000000000000" pitchFamily="50" charset="-52"/>
                <a:ea typeface="+mj-ea"/>
                <a:cs typeface="+mj-cs"/>
              </a:rPr>
              <a:t>РЕСУРСНОЕ ОБЕСПЕЧЕНИЕ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15938" y="1268413"/>
            <a:ext cx="8027987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07563" y="1336409"/>
            <a:ext cx="111605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rgbClr val="002060"/>
                </a:solidFill>
                <a:latin typeface="Akrobat Black" panose="00000A00000000000000" pitchFamily="50" charset="-52"/>
              </a:rPr>
              <a:t>ИНФОРМАЦИОННО-ОРГАНИЗАЦИОННОЕ: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60560" y="1760524"/>
            <a:ext cx="112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Akrobat" panose="00000600000000000000" pitchFamily="50" charset="-52"/>
              </a:rPr>
              <a:t>Автоматизированная информационная система «ПрофВыбор»: </a:t>
            </a:r>
            <a:r>
              <a:rPr lang="en-US" dirty="0">
                <a:latin typeface="Akrobat" panose="00000600000000000000" pitchFamily="50" charset="-52"/>
                <a:hlinkClick r:id="rId2"/>
              </a:rPr>
              <a:t>https://prof.asurso.ru/</a:t>
            </a:r>
            <a:r>
              <a:rPr lang="ru-RU" dirty="0">
                <a:latin typeface="Akrobat" panose="00000600000000000000" pitchFamily="50" charset="-52"/>
              </a:rPr>
              <a:t>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1965" y="2401370"/>
            <a:ext cx="111605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solidFill>
                  <a:srgbClr val="002060"/>
                </a:solidFill>
                <a:latin typeface="Akrobat Black" panose="00000A00000000000000" pitchFamily="50" charset="-52"/>
              </a:rPr>
              <a:t>МЕТОДИЧЕСКОЕ: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72800" y="5055123"/>
            <a:ext cx="2321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>
                <a:solidFill>
                  <a:srgbClr val="002060"/>
                </a:solidFill>
                <a:latin typeface="Akrobat" panose="00000600000000000000" pitchFamily="50" charset="-52"/>
              </a:rPr>
              <a:t>Семинар</a:t>
            </a:r>
            <a:r>
              <a:rPr lang="ru-RU" sz="1500" dirty="0">
                <a:latin typeface="Akrobat" panose="00000600000000000000" pitchFamily="50" charset="-52"/>
              </a:rPr>
              <a:t> по вопросам </a:t>
            </a:r>
            <a:br>
              <a:rPr lang="ru-RU" sz="1500" dirty="0">
                <a:latin typeface="Akrobat" panose="00000600000000000000" pitchFamily="50" charset="-52"/>
              </a:rPr>
            </a:br>
            <a:r>
              <a:rPr lang="ru-RU" sz="1500" dirty="0">
                <a:latin typeface="Akrobat" panose="00000600000000000000" pitchFamily="50" charset="-52"/>
              </a:rPr>
              <a:t>организации и реализации профориентационных </a:t>
            </a:r>
            <a:br>
              <a:rPr lang="ru-RU" sz="1500" dirty="0">
                <a:latin typeface="Akrobat" panose="00000600000000000000" pitchFamily="50" charset="-52"/>
              </a:rPr>
            </a:br>
            <a:r>
              <a:rPr lang="ru-RU" sz="1500" dirty="0">
                <a:latin typeface="Akrobat" panose="00000600000000000000" pitchFamily="50" charset="-52"/>
              </a:rPr>
              <a:t>каникулярных смен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945" y="2883419"/>
            <a:ext cx="2077995" cy="207799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26854" y="5052628"/>
            <a:ext cx="2641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>
                <a:solidFill>
                  <a:srgbClr val="002060"/>
                </a:solidFill>
                <a:latin typeface="Akrobat" panose="00000600000000000000" pitchFamily="50" charset="-52"/>
              </a:rPr>
              <a:t>Шаблон программы </a:t>
            </a:r>
          </a:p>
          <a:p>
            <a:r>
              <a:rPr lang="ru-RU" sz="1500" dirty="0">
                <a:latin typeface="Akrobat" panose="00000600000000000000" pitchFamily="50" charset="-52"/>
              </a:rPr>
              <a:t>профориентационной </a:t>
            </a:r>
          </a:p>
          <a:p>
            <a:r>
              <a:rPr lang="ru-RU" sz="1500" dirty="0">
                <a:latin typeface="Akrobat" panose="00000600000000000000" pitchFamily="50" charset="-52"/>
              </a:rPr>
              <a:t>каникулярной смены</a:t>
            </a:r>
          </a:p>
          <a:p>
            <a:endParaRPr lang="ru-RU" sz="1500" dirty="0">
              <a:latin typeface="Akrobat" panose="00000600000000000000" pitchFamily="50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4500" y="5052465"/>
            <a:ext cx="32766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>
                <a:solidFill>
                  <a:srgbClr val="002060"/>
                </a:solidFill>
                <a:latin typeface="Akrobat" panose="00000600000000000000" pitchFamily="50" charset="-52"/>
              </a:rPr>
              <a:t>Методические рекомендации </a:t>
            </a:r>
            <a:br>
              <a:rPr lang="ru-RU" sz="1500" dirty="0">
                <a:latin typeface="Akrobat" panose="00000600000000000000" pitchFamily="50" charset="-52"/>
              </a:rPr>
            </a:br>
            <a:r>
              <a:rPr lang="ru-RU" sz="1500" dirty="0">
                <a:latin typeface="Akrobat" panose="00000600000000000000" pitchFamily="50" charset="-52"/>
              </a:rPr>
              <a:t>по организации и реализации ПКС,</a:t>
            </a:r>
            <a:br>
              <a:rPr lang="ru-RU" sz="1500" dirty="0">
                <a:latin typeface="Akrobat" panose="00000600000000000000" pitchFamily="50" charset="-52"/>
              </a:rPr>
            </a:br>
            <a:r>
              <a:rPr lang="ru-RU" sz="1500" dirty="0">
                <a:latin typeface="Akrobat" panose="00000600000000000000" pitchFamily="50" charset="-52"/>
              </a:rPr>
              <a:t>в том числе инклюзивных, </a:t>
            </a:r>
            <a:br>
              <a:rPr lang="ru-RU" sz="1500" dirty="0">
                <a:latin typeface="Akrobat" panose="00000600000000000000" pitchFamily="50" charset="-52"/>
              </a:rPr>
            </a:br>
            <a:r>
              <a:rPr lang="ru-RU" sz="1500" dirty="0">
                <a:latin typeface="Akrobat" panose="00000600000000000000" pitchFamily="50" charset="-52"/>
              </a:rPr>
              <a:t>на базе профессиональных образовательных организаций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808" y="2878171"/>
            <a:ext cx="2072295" cy="207229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503443" y="5054070"/>
            <a:ext cx="24189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>
                <a:solidFill>
                  <a:srgbClr val="002060"/>
                </a:solidFill>
                <a:latin typeface="Akrobat" panose="00000600000000000000" pitchFamily="50" charset="-52"/>
              </a:rPr>
              <a:t>Методическое сопровождение </a:t>
            </a:r>
            <a:r>
              <a:rPr lang="ru-RU" sz="1500" dirty="0">
                <a:latin typeface="Akrobat" panose="00000600000000000000" pitchFamily="50" charset="-52"/>
              </a:rPr>
              <a:t>по разработке программ и организации ПКС,</a:t>
            </a:r>
            <a:br>
              <a:rPr lang="ru-RU" sz="1500" dirty="0">
                <a:latin typeface="Akrobat" panose="00000600000000000000" pitchFamily="50" charset="-52"/>
              </a:rPr>
            </a:br>
            <a:r>
              <a:rPr lang="ru-RU" sz="1500" dirty="0">
                <a:solidFill>
                  <a:srgbClr val="002060"/>
                </a:solidFill>
                <a:latin typeface="Akrobat" panose="00000600000000000000" pitchFamily="50" charset="-52"/>
              </a:rPr>
              <a:t>техническое сопровождение </a:t>
            </a:r>
            <a:r>
              <a:rPr lang="ru-RU" sz="1500" dirty="0">
                <a:latin typeface="Akrobat" panose="00000600000000000000" pitchFamily="50" charset="-52"/>
              </a:rPr>
              <a:t>работы в АИС «ПрофВыбор»</a:t>
            </a:r>
          </a:p>
          <a:p>
            <a:endParaRPr lang="ru-RU" sz="1500" dirty="0">
              <a:latin typeface="Akrobat" panose="00000600000000000000" pitchFamily="50" charset="-52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7909" y="2883686"/>
            <a:ext cx="2078806" cy="207880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503443" y="6345698"/>
            <a:ext cx="17299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  <a:latin typeface="Akrobat" panose="00000600000000000000" pitchFamily="50" charset="-52"/>
                <a:hlinkClick r:id="rId6"/>
              </a:rPr>
              <a:t>https://goo.su/k2Ktb</a:t>
            </a:r>
            <a:r>
              <a:rPr lang="ru-RU" sz="1500" dirty="0">
                <a:solidFill>
                  <a:srgbClr val="002060"/>
                </a:solidFill>
                <a:latin typeface="Akrobat" panose="00000600000000000000" pitchFamily="50" charset="-52"/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2332" y="6345833"/>
            <a:ext cx="198644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  <a:latin typeface="Akrobat" panose="00000600000000000000" pitchFamily="50" charset="-52"/>
                <a:hlinkClick r:id="rId7"/>
              </a:rPr>
              <a:t>https://goo.su/jeHMZAX</a:t>
            </a:r>
            <a:r>
              <a:rPr lang="ru-RU" sz="1500" dirty="0">
                <a:solidFill>
                  <a:srgbClr val="002060"/>
                </a:solidFill>
                <a:latin typeface="Akrobat" panose="00000600000000000000" pitchFamily="50" charset="-52"/>
              </a:rPr>
              <a:t>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35100" y="6340154"/>
            <a:ext cx="17299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  <a:latin typeface="Akrobat" panose="00000600000000000000" pitchFamily="50" charset="-52"/>
                <a:hlinkClick r:id="rId6"/>
              </a:rPr>
              <a:t>https://goo.su/k2Ktb</a:t>
            </a:r>
            <a:r>
              <a:rPr lang="ru-RU" sz="1500" dirty="0">
                <a:solidFill>
                  <a:srgbClr val="002060"/>
                </a:solidFill>
                <a:latin typeface="Akrobat" panose="00000600000000000000" pitchFamily="50" charset="-52"/>
              </a:rPr>
              <a:t> 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746" y="2878171"/>
            <a:ext cx="2052249" cy="205224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71655" y="6340192"/>
            <a:ext cx="168187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  <a:latin typeface="Akrobat" panose="00000600000000000000" pitchFamily="50" charset="-52"/>
                <a:hlinkClick r:id="rId9"/>
              </a:rPr>
              <a:t>https://goo.su/VPPL</a:t>
            </a:r>
            <a:r>
              <a:rPr lang="en-US" sz="1500" dirty="0">
                <a:solidFill>
                  <a:srgbClr val="002060"/>
                </a:solidFill>
                <a:latin typeface="Akrobat" panose="00000600000000000000" pitchFamily="50" charset="-52"/>
              </a:rPr>
              <a:t> </a:t>
            </a:r>
            <a:endParaRPr lang="ru-RU" sz="1500" dirty="0">
              <a:solidFill>
                <a:srgbClr val="002060"/>
              </a:solidFill>
              <a:latin typeface="Akrobat" panose="000006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8297262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635</Words>
  <Application>Microsoft Macintosh PowerPoint</Application>
  <PresentationFormat>Широкоэкранный</PresentationFormat>
  <Paragraphs>55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5" baseType="lpstr">
      <vt:lpstr>Akrobat Light</vt:lpstr>
      <vt:lpstr>Akrobat Black</vt:lpstr>
      <vt:lpstr>Akrobat Bold</vt:lpstr>
      <vt:lpstr>Calibri Light</vt:lpstr>
      <vt:lpstr>Arial</vt:lpstr>
      <vt:lpstr>Roboto Light</vt:lpstr>
      <vt:lpstr>Akrobat SemiBold</vt:lpstr>
      <vt:lpstr>Akrobat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ВНЕДРЕНИЕ ПРОГРАММ  ПРОФОРИЕНТАЦИОННЫХ КАНИКУЛЯРНЫХ СМЕН  (В ТОМ ЧИСЛЕ ИНКЛЮЗИВНЫХ)  ДЛЯ ОБУЧАЮЩИХСЯ ОБЩЕОБРАЗОВАТЕЛЬНЫХ ОРГАНИЗАЦИЙ  НА БАЗЕ  ПРОФЕССИОНАЛЬНЫХ ОБРАЗОВАТЕЛЬНЫХ ОРГАНИЗАЦИЙ  САМАРСКОЙ ОБЛАСТИ</dc:title>
  <dc:creator>Татьяна Николаевна Четверикова</dc:creator>
  <cp:lastModifiedBy>Виктор Акопьян</cp:lastModifiedBy>
  <cp:revision>42</cp:revision>
  <cp:lastPrinted>2023-03-06T09:50:12Z</cp:lastPrinted>
  <dcterms:created xsi:type="dcterms:W3CDTF">2023-03-02T11:51:36Z</dcterms:created>
  <dcterms:modified xsi:type="dcterms:W3CDTF">2023-03-14T15:15:25Z</dcterms:modified>
</cp:coreProperties>
</file>